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9" r:id="rId3"/>
    <p:sldId id="260" r:id="rId4"/>
    <p:sldId id="261" r:id="rId5"/>
    <p:sldId id="262" r:id="rId6"/>
    <p:sldId id="263" r:id="rId7"/>
    <p:sldId id="258" r:id="rId8"/>
    <p:sldId id="264" r:id="rId9"/>
    <p:sldId id="269" r:id="rId10"/>
    <p:sldId id="270"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12.02.2016</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12.02.2016</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12.02.2016</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12.02.2016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12.02.2016</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12.02.2016</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12.02.2016</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285728"/>
            <a:ext cx="7851648" cy="428628"/>
          </a:xfrm>
          <a:ln>
            <a:noFill/>
          </a:ln>
        </p:spPr>
        <p:txBody>
          <a:bodyPr>
            <a:normAutofit fontScale="90000"/>
          </a:bodyPr>
          <a:lstStyle/>
          <a:p>
            <a:pPr algn="ctr"/>
            <a:r>
              <a:rPr lang="ru-RU" sz="1400" dirty="0" smtClean="0">
                <a:ln w="6350">
                  <a:solidFill>
                    <a:schemeClr val="tx1"/>
                  </a:solidFill>
                </a:ln>
                <a:solidFill>
                  <a:schemeClr val="tx1"/>
                </a:solidFill>
                <a:effectLst/>
                <a:latin typeface="Century" pitchFamily="18" charset="0"/>
              </a:rPr>
              <a:t>Муниципальное бюджетное дошкольное образовательное учреждение</a:t>
            </a:r>
            <a:br>
              <a:rPr lang="ru-RU" sz="1400" dirty="0" smtClean="0">
                <a:ln w="6350">
                  <a:solidFill>
                    <a:schemeClr val="tx1"/>
                  </a:solidFill>
                </a:ln>
                <a:solidFill>
                  <a:schemeClr val="tx1"/>
                </a:solidFill>
                <a:effectLst/>
                <a:latin typeface="Century" pitchFamily="18" charset="0"/>
              </a:rPr>
            </a:br>
            <a:r>
              <a:rPr lang="ru-RU" sz="1400" dirty="0" smtClean="0">
                <a:ln w="6350">
                  <a:solidFill>
                    <a:schemeClr val="tx1"/>
                  </a:solidFill>
                </a:ln>
                <a:solidFill>
                  <a:schemeClr val="tx1"/>
                </a:solidFill>
                <a:effectLst/>
                <a:latin typeface="Century" pitchFamily="18" charset="0"/>
              </a:rPr>
              <a:t>города Керчи Республика Крым «Детский сад №52 «</a:t>
            </a:r>
            <a:r>
              <a:rPr lang="ru-RU" sz="1400" dirty="0" err="1" smtClean="0">
                <a:ln w="6350">
                  <a:solidFill>
                    <a:schemeClr val="tx1"/>
                  </a:solidFill>
                </a:ln>
                <a:solidFill>
                  <a:schemeClr val="tx1"/>
                </a:solidFill>
                <a:effectLst/>
                <a:latin typeface="Century" pitchFamily="18" charset="0"/>
              </a:rPr>
              <a:t>Жемчужинка</a:t>
            </a:r>
            <a:r>
              <a:rPr lang="ru-RU" sz="1400" dirty="0" smtClean="0">
                <a:ln w="6350">
                  <a:solidFill>
                    <a:schemeClr val="tx1"/>
                  </a:solidFill>
                </a:ln>
                <a:solidFill>
                  <a:schemeClr val="tx1"/>
                </a:solidFill>
                <a:effectLst/>
                <a:latin typeface="Century" pitchFamily="18" charset="0"/>
              </a:rPr>
              <a:t>» </a:t>
            </a:r>
            <a:endParaRPr lang="ru-RU" sz="1400" dirty="0">
              <a:ln w="6350">
                <a:solidFill>
                  <a:schemeClr val="tx1"/>
                </a:solidFill>
              </a:ln>
              <a:solidFill>
                <a:schemeClr val="tx1"/>
              </a:solidFill>
              <a:effectLst/>
              <a:latin typeface="Century" pitchFamily="18" charset="0"/>
            </a:endParaRPr>
          </a:p>
        </p:txBody>
      </p:sp>
      <p:sp>
        <p:nvSpPr>
          <p:cNvPr id="3" name="Подзаголовок 2"/>
          <p:cNvSpPr>
            <a:spLocks noGrp="1"/>
          </p:cNvSpPr>
          <p:nvPr>
            <p:ph type="subTitle" idx="1"/>
          </p:nvPr>
        </p:nvSpPr>
        <p:spPr>
          <a:xfrm>
            <a:off x="540544" y="2250280"/>
            <a:ext cx="8062912" cy="2893232"/>
          </a:xfrm>
        </p:spPr>
        <p:txBody>
          <a:bodyPr>
            <a:normAutofit/>
          </a:bodyPr>
          <a:lstStyle/>
          <a:p>
            <a:pPr algn="ctr"/>
            <a:r>
              <a:rPr lang="ru-RU" b="1" dirty="0" smtClean="0">
                <a:solidFill>
                  <a:schemeClr val="tx1"/>
                </a:solidFill>
                <a:latin typeface="Century" pitchFamily="18" charset="0"/>
              </a:rPr>
              <a:t>Презентация</a:t>
            </a:r>
          </a:p>
          <a:p>
            <a:pPr algn="ctr"/>
            <a:r>
              <a:rPr lang="ru-RU" b="1" dirty="0" smtClean="0">
                <a:solidFill>
                  <a:schemeClr val="tx1"/>
                </a:solidFill>
                <a:latin typeface="Century" pitchFamily="18" charset="0"/>
              </a:rPr>
              <a:t>рабочей программы </a:t>
            </a:r>
          </a:p>
          <a:p>
            <a:pPr algn="ctr"/>
            <a:r>
              <a:rPr lang="ru-RU" b="1" dirty="0" smtClean="0">
                <a:solidFill>
                  <a:schemeClr val="tx1"/>
                </a:solidFill>
                <a:latin typeface="Century" pitchFamily="18" charset="0"/>
              </a:rPr>
              <a:t>музыкального руководителя</a:t>
            </a:r>
          </a:p>
          <a:p>
            <a:pPr algn="ctr"/>
            <a:endParaRPr lang="ru-RU" b="1" dirty="0" smtClean="0">
              <a:solidFill>
                <a:schemeClr val="tx1"/>
              </a:solidFill>
              <a:latin typeface="Century" pitchFamily="18" charset="0"/>
            </a:endParaRPr>
          </a:p>
          <a:p>
            <a:pPr algn="ctr"/>
            <a:r>
              <a:rPr lang="ru-RU" b="1" dirty="0" smtClean="0">
                <a:solidFill>
                  <a:schemeClr val="tx1"/>
                </a:solidFill>
                <a:latin typeface="Century" pitchFamily="18" charset="0"/>
              </a:rPr>
              <a:t>Вишневской </a:t>
            </a:r>
          </a:p>
          <a:p>
            <a:pPr algn="ctr"/>
            <a:r>
              <a:rPr lang="ru-RU" b="1" dirty="0" smtClean="0">
                <a:solidFill>
                  <a:schemeClr val="tx1"/>
                </a:solidFill>
                <a:latin typeface="Century" pitchFamily="18" charset="0"/>
              </a:rPr>
              <a:t>Натальи Владимировны</a:t>
            </a:r>
            <a:endParaRPr lang="ru-RU" b="1" dirty="0">
              <a:solidFill>
                <a:schemeClr val="tx1"/>
              </a:solidFill>
              <a:latin typeface="Century"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Поликультурное воспитание</a:t>
            </a:r>
            <a:endParaRPr lang="ru-RU" dirty="0"/>
          </a:p>
        </p:txBody>
      </p:sp>
      <p:pic>
        <p:nvPicPr>
          <p:cNvPr id="5" name="Рисунок 4" descr="Изображение 1086.jpg"/>
          <p:cNvPicPr>
            <a:picLocks noGrp="1" noChangeAspect="1"/>
          </p:cNvPicPr>
          <p:nvPr>
            <p:ph type="pic" idx="1"/>
          </p:nvPr>
        </p:nvPicPr>
        <p:blipFill>
          <a:blip r:embed="rId2" cstate="print"/>
          <a:srcRect l="5440" r="5440"/>
          <a:stretch>
            <a:fillRect/>
          </a:stretch>
        </p:blip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Музыкальные инструменты народов мира</a:t>
            </a:r>
            <a:endParaRPr lang="ru-RU" dirty="0"/>
          </a:p>
        </p:txBody>
      </p:sp>
      <p:pic>
        <p:nvPicPr>
          <p:cNvPr id="7" name="Рисунок 6" descr="Изображение 1005.jpg"/>
          <p:cNvPicPr>
            <a:picLocks noGrp="1" noChangeAspect="1"/>
          </p:cNvPicPr>
          <p:nvPr>
            <p:ph type="pic" idx="1"/>
          </p:nvPr>
        </p:nvPicPr>
        <p:blipFill>
          <a:blip r:embed="rId2" cstate="print"/>
          <a:srcRect l="5440" r="5440"/>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5400000">
            <a:off x="4243366" y="3043254"/>
            <a:ext cx="914400" cy="6400800"/>
          </a:xfrm>
        </p:spPr>
        <p:txBody>
          <a:bodyPr/>
          <a:lstStyle/>
          <a:p>
            <a:pPr algn="ctr"/>
            <a:r>
              <a:rPr lang="ru-RU" dirty="0" smtClean="0"/>
              <a:t>Фестиваль «весёлые нотки»</a:t>
            </a:r>
            <a:endParaRPr lang="ru-RU" dirty="0"/>
          </a:p>
        </p:txBody>
      </p:sp>
      <p:pic>
        <p:nvPicPr>
          <p:cNvPr id="5" name="Рисунок 4" descr="DSC08129.JPG"/>
          <p:cNvPicPr>
            <a:picLocks noGrp="1" noChangeAspect="1"/>
          </p:cNvPicPr>
          <p:nvPr>
            <p:ph type="pic" idx="1"/>
          </p:nvPr>
        </p:nvPicPr>
        <p:blipFill>
          <a:blip r:embed="rId2" cstate="print"/>
          <a:srcRect t="130" b="130"/>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1095046"/>
          </a:xfrm>
        </p:spPr>
        <p:txBody>
          <a:bodyPr>
            <a:normAutofit fontScale="90000"/>
          </a:bodyPr>
          <a:lstStyle/>
          <a:p>
            <a:r>
              <a:rPr lang="ru-RU" sz="1800" b="1" i="1" dirty="0" smtClean="0">
                <a:latin typeface="Century" pitchFamily="18" charset="0"/>
              </a:rPr>
              <a:t>Музыка - могучий источник мысли.  Без музыкального воспитания невозможно полноценное умственное развитие ребёнка… Развивая чуткость ребёнка к музыке, мы облагораживаем его мысли, стремления”.</a:t>
            </a:r>
            <a:r>
              <a:rPr lang="ru-RU" sz="1800" dirty="0" smtClean="0">
                <a:latin typeface="Century" pitchFamily="18" charset="0"/>
              </a:rPr>
              <a:t/>
            </a:r>
            <a:br>
              <a:rPr lang="ru-RU" sz="1800" dirty="0" smtClean="0">
                <a:latin typeface="Century" pitchFamily="18" charset="0"/>
              </a:rPr>
            </a:br>
            <a:r>
              <a:rPr lang="ru-RU" sz="1800" b="1" i="1" dirty="0" smtClean="0">
                <a:latin typeface="Century" pitchFamily="18" charset="0"/>
              </a:rPr>
              <a:t>  						В.А.Сухомлинский</a:t>
            </a:r>
            <a:r>
              <a:rPr lang="ru-RU" dirty="0" smtClean="0">
                <a:latin typeface="Century" pitchFamily="18" charset="0"/>
              </a:rPr>
              <a:t/>
            </a:r>
            <a:br>
              <a:rPr lang="ru-RU" dirty="0" smtClean="0">
                <a:latin typeface="Century" pitchFamily="18" charset="0"/>
              </a:rPr>
            </a:br>
            <a:endParaRPr lang="ru-RU" dirty="0">
              <a:latin typeface="Century" pitchFamily="18" charset="0"/>
            </a:endParaRPr>
          </a:p>
        </p:txBody>
      </p:sp>
      <p:sp>
        <p:nvSpPr>
          <p:cNvPr id="3" name="Содержимое 2"/>
          <p:cNvSpPr>
            <a:spLocks noGrp="1"/>
          </p:cNvSpPr>
          <p:nvPr>
            <p:ph idx="1"/>
          </p:nvPr>
        </p:nvSpPr>
        <p:spPr/>
        <p:txBody>
          <a:bodyPr>
            <a:normAutofit fontScale="77500" lnSpcReduction="20000"/>
          </a:bodyPr>
          <a:lstStyle/>
          <a:p>
            <a:pPr>
              <a:buNone/>
            </a:pPr>
            <a:r>
              <a:rPr lang="ru-RU" dirty="0" smtClean="0"/>
              <a:t>		</a:t>
            </a:r>
            <a:r>
              <a:rPr lang="ru-RU" sz="2900" dirty="0" smtClean="0">
                <a:latin typeface="Century" pitchFamily="18" charset="0"/>
              </a:rPr>
              <a:t>«Начать использовать то, что даровано природой, необходимо как можно раньше, поскольку неиспользуемое, невостребованное извне атрофируется…» В.М. Бехтерев.  Влияние же музыки на эмоциональное состояние человека давно закрепило первые позиции среди других видов искусств. По мнению В.А. Сухомлинского: «Музыка является самым чудодейственным, самым тонким средством привлечения к добру, красоте, человечности. Чувство красоты музыкальной мелодии открывает перед ребенком собственную красоту – маленький человек осознает свое достоинство…».</a:t>
            </a:r>
          </a:p>
          <a:p>
            <a:pPr>
              <a:buNone/>
            </a:pPr>
            <a:r>
              <a:rPr lang="ru-RU" sz="2900" dirty="0" smtClean="0">
                <a:latin typeface="Century" pitchFamily="18" charset="0"/>
              </a:rPr>
              <a:t>           В дошкольной педагогике музыка рассматривается как ничем не заменимое средство развития у детей эмоциональной отзывчивости на все доброе и прекрасное, с которыми они встречаются в жизни.</a:t>
            </a: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par>
                                <p:cTn id="11" presetID="8" presetClass="emph" presetSubtype="0" fill="hold" grpId="0" nodeType="withEffect">
                                  <p:stCondLst>
                                    <p:cond delay="0"/>
                                  </p:stCondLst>
                                  <p:childTnLst>
                                    <p:animRot by="21600000">
                                      <p:cBhvr>
                                        <p:cTn id="12" dur="1000" fill="hold"/>
                                        <p:tgtEl>
                                          <p:spTgt spid="3">
                                            <p:txEl>
                                              <p:pRg st="0" end="0"/>
                                            </p:txEl>
                                          </p:spTgt>
                                        </p:tgtEl>
                                        <p:attrNameLst>
                                          <p:attrName>r</p:attrName>
                                        </p:attrNameLst>
                                      </p:cBhvr>
                                    </p:animRot>
                                  </p:childTnLst>
                                </p:cTn>
                              </p:par>
                              <p:par>
                                <p:cTn id="13" presetID="8" presetClass="emph" presetSubtype="0" fill="hold" grpId="0" nodeType="withEffect">
                                  <p:stCondLst>
                                    <p:cond delay="0"/>
                                  </p:stCondLst>
                                  <p:childTnLst>
                                    <p:animRot by="21600000">
                                      <p:cBhvr>
                                        <p:cTn id="14" dur="1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609600" y="3071810"/>
            <a:ext cx="8229600" cy="3214710"/>
          </a:xfrm>
          <a:prstGeom prst="rect">
            <a:avLst/>
          </a:prstGeom>
        </p:spPr>
        <p:txBody>
          <a:bodyPr vert="horz" anchor="ctr">
            <a:normAutofit fontScale="52500" lnSpcReduction="20000"/>
          </a:bodyPr>
          <a:lstStyle/>
          <a:p>
            <a:pPr>
              <a:lnSpc>
                <a:spcPct val="170000"/>
              </a:lnSpc>
            </a:pPr>
            <a:r>
              <a:rPr lang="ru-RU" sz="4400" b="1" dirty="0" smtClean="0">
                <a:solidFill>
                  <a:schemeClr val="accent1">
                    <a:lumMod val="50000"/>
                  </a:schemeClr>
                </a:solidFill>
                <a:latin typeface="Century" pitchFamily="18" charset="0"/>
              </a:rPr>
              <a:t>Задачи:</a:t>
            </a:r>
            <a:endParaRPr lang="ru-RU" sz="4400" dirty="0" smtClean="0">
              <a:solidFill>
                <a:schemeClr val="accent1">
                  <a:lumMod val="50000"/>
                </a:schemeClr>
              </a:solidFill>
              <a:latin typeface="Century" pitchFamily="18" charset="0"/>
            </a:endParaRPr>
          </a:p>
          <a:p>
            <a:pPr>
              <a:lnSpc>
                <a:spcPct val="170000"/>
              </a:lnSpc>
              <a:buFont typeface="Wingdings" pitchFamily="2" charset="2"/>
              <a:buChar char="Ø"/>
            </a:pPr>
            <a:r>
              <a:rPr lang="ru-RU" sz="4400" dirty="0" smtClean="0">
                <a:latin typeface="Century" pitchFamily="18" charset="0"/>
              </a:rPr>
              <a:t> развитие  музыкально-художественной деятельности;</a:t>
            </a:r>
          </a:p>
          <a:p>
            <a:pPr>
              <a:lnSpc>
                <a:spcPct val="170000"/>
              </a:lnSpc>
              <a:buFont typeface="Wingdings" pitchFamily="2" charset="2"/>
              <a:buChar char="Ø"/>
            </a:pPr>
            <a:r>
              <a:rPr lang="ru-RU" sz="4400" dirty="0" smtClean="0">
                <a:latin typeface="Century" pitchFamily="18" charset="0"/>
              </a:rPr>
              <a:t> приобщение к музыкальному искусству;</a:t>
            </a:r>
          </a:p>
          <a:p>
            <a:pPr>
              <a:lnSpc>
                <a:spcPct val="170000"/>
              </a:lnSpc>
              <a:buFont typeface="Wingdings" pitchFamily="2" charset="2"/>
              <a:buChar char="Ø"/>
            </a:pPr>
            <a:r>
              <a:rPr lang="ru-RU" sz="4400" dirty="0" smtClean="0">
                <a:latin typeface="Century" pitchFamily="18" charset="0"/>
              </a:rPr>
              <a:t> развитие музыкальности детей; </a:t>
            </a:r>
          </a:p>
          <a:p>
            <a:pPr marL="484632" marR="0" lvl="0" indent="0" algn="l" defTabSz="914400" rtl="0" eaLnBrk="1" fontAlgn="auto" latinLnBrk="0" hangingPunct="1">
              <a:lnSpc>
                <a:spcPct val="100000"/>
              </a:lnSpc>
              <a:spcBef>
                <a:spcPct val="0"/>
              </a:spcBef>
              <a:spcAft>
                <a:spcPts val="0"/>
              </a:spcAft>
              <a:buClrTx/>
              <a:buSzTx/>
              <a:buFontTx/>
              <a:buNone/>
              <a:tabLst/>
              <a:defRPr/>
            </a:pPr>
            <a:r>
              <a:rPr kumimoji="0" lang="ru-RU" sz="42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Century" pitchFamily="18" charset="0"/>
                <a:ea typeface="+mj-ea"/>
                <a:cs typeface="+mj-cs"/>
              </a:rPr>
              <a:t/>
            </a:r>
            <a:br>
              <a:rPr kumimoji="0" lang="ru-RU" sz="42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Century" pitchFamily="18" charset="0"/>
                <a:ea typeface="+mj-ea"/>
                <a:cs typeface="+mj-cs"/>
              </a:rPr>
            </a:br>
            <a:endParaRPr kumimoji="0" lang="ru-RU" sz="4200" b="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Century" pitchFamily="18" charset="0"/>
              <a:ea typeface="+mj-ea"/>
              <a:cs typeface="+mj-cs"/>
            </a:endParaRPr>
          </a:p>
        </p:txBody>
      </p:sp>
      <p:sp>
        <p:nvSpPr>
          <p:cNvPr id="4" name="Заголовок 1"/>
          <p:cNvSpPr txBox="1">
            <a:spLocks/>
          </p:cNvSpPr>
          <p:nvPr/>
        </p:nvSpPr>
        <p:spPr>
          <a:xfrm>
            <a:off x="571472" y="285728"/>
            <a:ext cx="8215370" cy="3714776"/>
          </a:xfrm>
          <a:prstGeom prst="rect">
            <a:avLst/>
          </a:prstGeom>
        </p:spPr>
        <p:txBody>
          <a:bodyPr vert="horz" anchor="ctr">
            <a:normAutofit fontScale="82500" lnSpcReduction="20000"/>
          </a:bodyPr>
          <a:lstStyle/>
          <a:p>
            <a:pPr>
              <a:lnSpc>
                <a:spcPct val="170000"/>
              </a:lnSpc>
            </a:pPr>
            <a:r>
              <a:rPr lang="ru-RU" sz="3200" b="1" dirty="0" smtClean="0">
                <a:solidFill>
                  <a:schemeClr val="accent1">
                    <a:lumMod val="50000"/>
                  </a:schemeClr>
                </a:solidFill>
                <a:latin typeface="Century" pitchFamily="18" charset="0"/>
              </a:rPr>
              <a:t>Цель музыкального развития: </a:t>
            </a:r>
          </a:p>
          <a:p>
            <a:pPr>
              <a:lnSpc>
                <a:spcPct val="170000"/>
              </a:lnSpc>
            </a:pPr>
            <a:r>
              <a:rPr lang="ru-RU" sz="3800" dirty="0" smtClean="0">
                <a:latin typeface="Century" pitchFamily="18" charset="0"/>
              </a:rPr>
              <a:t>развитие музыкальности детей, способности эмоционально воспринимать музыку.</a:t>
            </a:r>
          </a:p>
          <a:p>
            <a:pPr marL="484632" marR="0" lvl="0" indent="0" algn="l" defTabSz="914400" rtl="0" eaLnBrk="1" fontAlgn="auto" latinLnBrk="0" hangingPunct="1">
              <a:lnSpc>
                <a:spcPct val="100000"/>
              </a:lnSpc>
              <a:spcBef>
                <a:spcPct val="0"/>
              </a:spcBef>
              <a:spcAft>
                <a:spcPts val="0"/>
              </a:spcAft>
              <a:buClrTx/>
              <a:buSzTx/>
              <a:buFontTx/>
              <a:buNone/>
              <a:tabLst/>
              <a:defRPr/>
            </a:pPr>
            <a:r>
              <a:rPr kumimoji="0" lang="ru-RU" sz="420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Century" pitchFamily="18" charset="0"/>
                <a:ea typeface="+mj-ea"/>
                <a:cs typeface="+mj-cs"/>
              </a:rPr>
              <a:t/>
            </a:r>
            <a:br>
              <a:rPr kumimoji="0" lang="ru-RU" sz="420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Century" pitchFamily="18" charset="0"/>
                <a:ea typeface="+mj-ea"/>
                <a:cs typeface="+mj-cs"/>
              </a:rPr>
            </a:br>
            <a:endParaRPr kumimoji="0" lang="ru-RU" sz="4200" i="0" u="none" strike="noStrike" kern="1200" cap="none" spc="0" normalizeH="0" baseline="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Century" pitchFamily="18" charset="0"/>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71464"/>
            <a:ext cx="8405842" cy="1362075"/>
          </a:xfrm>
        </p:spPr>
        <p:txBody>
          <a:bodyPr>
            <a:normAutofit fontScale="90000"/>
          </a:bodyPr>
          <a:lstStyle/>
          <a:p>
            <a:pPr algn="ctr"/>
            <a:r>
              <a:rPr lang="ru-RU" dirty="0" smtClean="0">
                <a:latin typeface="Century" pitchFamily="18" charset="0"/>
              </a:rPr>
              <a:t>Образовательная область   «Художественно – эстетическое развитие» </a:t>
            </a:r>
            <a:r>
              <a:rPr lang="ru-RU" dirty="0" smtClean="0"/>
              <a:t/>
            </a:r>
            <a:br>
              <a:rPr lang="ru-RU" dirty="0" smtClean="0"/>
            </a:br>
            <a:endParaRPr lang="ru-RU" dirty="0"/>
          </a:p>
        </p:txBody>
      </p:sp>
      <p:sp>
        <p:nvSpPr>
          <p:cNvPr id="3" name="Текст 2"/>
          <p:cNvSpPr>
            <a:spLocks noGrp="1"/>
          </p:cNvSpPr>
          <p:nvPr>
            <p:ph type="body" idx="1"/>
          </p:nvPr>
        </p:nvSpPr>
        <p:spPr>
          <a:xfrm>
            <a:off x="381000" y="1633536"/>
            <a:ext cx="8548718" cy="4938736"/>
          </a:xfrm>
        </p:spPr>
        <p:txBody>
          <a:bodyPr>
            <a:normAutofit/>
          </a:bodyPr>
          <a:lstStyle/>
          <a:p>
            <a:pPr algn="just">
              <a:lnSpc>
                <a:spcPct val="150000"/>
              </a:lnSpc>
            </a:pPr>
            <a:r>
              <a:rPr lang="ru-RU" dirty="0" smtClean="0">
                <a:solidFill>
                  <a:schemeClr val="tx1"/>
                </a:solidFill>
                <a:latin typeface="Century" pitchFamily="18" charset="0"/>
              </a:rPr>
              <a:t>	Предполагает развитие предпосылок ценностно-смыслового    восприятия    и    понимания    произведений    искусства (словесного, музыкального, изобразительного), мира природы; становление эстетического отношения к окружающему миру; формирование элементарных представлений о видах искусства; восприятие музыки, художественной литературы, фольклора; стимулирование сопереживания персонажам художественных произведений; реализацию самостоятельной творческой деятельности детей (изобразительной, конструктивно-модельной, музыкальной и др.).</a:t>
            </a:r>
          </a:p>
          <a:p>
            <a:endParaRPr lang="ru-RU"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166484"/>
          </a:xfrm>
        </p:spPr>
        <p:txBody>
          <a:bodyPr>
            <a:normAutofit fontScale="90000"/>
          </a:bodyPr>
          <a:lstStyle/>
          <a:p>
            <a:pPr algn="ctr"/>
            <a:r>
              <a:rPr lang="ru-RU" sz="3100" b="1" dirty="0" smtClean="0">
                <a:latin typeface="Century" pitchFamily="18" charset="0"/>
              </a:rPr>
              <a:t>Целевые ориентиры на этапе </a:t>
            </a:r>
            <a:br>
              <a:rPr lang="ru-RU" sz="3100" b="1" dirty="0" smtClean="0">
                <a:latin typeface="Century" pitchFamily="18" charset="0"/>
              </a:rPr>
            </a:br>
            <a:r>
              <a:rPr lang="ru-RU" sz="3100" b="1" dirty="0" smtClean="0">
                <a:latin typeface="Century" pitchFamily="18" charset="0"/>
              </a:rPr>
              <a:t>завершения дошкольного образования:</a:t>
            </a:r>
            <a:r>
              <a:rPr lang="ru-RU" dirty="0" smtClean="0"/>
              <a:t/>
            </a:r>
            <a:br>
              <a:rPr lang="ru-RU" dirty="0" smtClean="0"/>
            </a:br>
            <a:endParaRPr lang="ru-RU" dirty="0"/>
          </a:p>
        </p:txBody>
      </p:sp>
      <p:sp>
        <p:nvSpPr>
          <p:cNvPr id="3" name="Содержимое 2"/>
          <p:cNvSpPr>
            <a:spLocks noGrp="1"/>
          </p:cNvSpPr>
          <p:nvPr>
            <p:ph idx="1"/>
          </p:nvPr>
        </p:nvSpPr>
        <p:spPr>
          <a:xfrm>
            <a:off x="285720" y="1357298"/>
            <a:ext cx="8715436" cy="5097510"/>
          </a:xfrm>
        </p:spPr>
        <p:txBody>
          <a:bodyPr>
            <a:normAutofit/>
          </a:bodyPr>
          <a:lstStyle/>
          <a:p>
            <a:pPr>
              <a:lnSpc>
                <a:spcPct val="150000"/>
              </a:lnSpc>
            </a:pPr>
            <a:r>
              <a:rPr lang="ru-RU" sz="2000" dirty="0" smtClean="0">
                <a:latin typeface="Century" pitchFamily="18" charset="0"/>
              </a:rPr>
              <a:t>ребёнок овладевает основными культурными способами деятельности;</a:t>
            </a:r>
          </a:p>
          <a:p>
            <a:pPr>
              <a:lnSpc>
                <a:spcPct val="150000"/>
              </a:lnSpc>
            </a:pPr>
            <a:r>
              <a:rPr lang="ru-RU" sz="2000" dirty="0" smtClean="0">
                <a:latin typeface="Century" pitchFamily="18" charset="0"/>
              </a:rPr>
              <a:t>ребёнок обладает установкой положительного отношения к миру;</a:t>
            </a:r>
          </a:p>
          <a:p>
            <a:pPr>
              <a:lnSpc>
                <a:spcPct val="150000"/>
              </a:lnSpc>
            </a:pPr>
            <a:r>
              <a:rPr lang="ru-RU" sz="2000" dirty="0" smtClean="0">
                <a:latin typeface="Century" pitchFamily="18" charset="0"/>
              </a:rPr>
              <a:t>ребёнок обладает развитым воображением;</a:t>
            </a:r>
          </a:p>
          <a:p>
            <a:pPr>
              <a:lnSpc>
                <a:spcPct val="150000"/>
              </a:lnSpc>
            </a:pPr>
            <a:r>
              <a:rPr lang="ru-RU" sz="2000" dirty="0" smtClean="0">
                <a:latin typeface="Century" pitchFamily="18" charset="0"/>
              </a:rPr>
              <a:t>ребёнок достаточно хорошо владеет устной речью;</a:t>
            </a:r>
          </a:p>
          <a:p>
            <a:pPr>
              <a:lnSpc>
                <a:spcPct val="150000"/>
              </a:lnSpc>
            </a:pPr>
            <a:r>
              <a:rPr lang="ru-RU" sz="2000" dirty="0" smtClean="0">
                <a:latin typeface="Century" pitchFamily="18" charset="0"/>
              </a:rPr>
              <a:t>у ребёнка развита крупная и мелкая моторика;</a:t>
            </a:r>
          </a:p>
          <a:p>
            <a:pPr>
              <a:lnSpc>
                <a:spcPct val="150000"/>
              </a:lnSpc>
            </a:pPr>
            <a:r>
              <a:rPr lang="ru-RU" sz="2000" dirty="0" smtClean="0">
                <a:latin typeface="Century" pitchFamily="18" charset="0"/>
              </a:rPr>
              <a:t>ребёнок способен к волевым усилиям;</a:t>
            </a:r>
          </a:p>
          <a:p>
            <a:pPr>
              <a:lnSpc>
                <a:spcPct val="150000"/>
              </a:lnSpc>
            </a:pPr>
            <a:r>
              <a:rPr lang="ru-RU" sz="2000" dirty="0" smtClean="0">
                <a:latin typeface="Century" pitchFamily="18" charset="0"/>
              </a:rPr>
              <a:t>ребёнок проявляет любознательность;</a:t>
            </a:r>
            <a:endParaRPr lang="ru-RU" sz="2000" dirty="0">
              <a:latin typeface="Century" pitchFamily="18"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Bottom)">
                                      <p:cBhvr>
                                        <p:cTn id="11" dur="1000"/>
                                        <p:tgtEl>
                                          <p:spTgt spid="3">
                                            <p:txEl>
                                              <p:pRg st="0" end="0"/>
                                            </p:txEl>
                                          </p:spTgt>
                                        </p:tgtEl>
                                      </p:cBhvr>
                                    </p:animEffect>
                                  </p:childTnLst>
                                </p:cTn>
                              </p:par>
                            </p:childTnLst>
                          </p:cTn>
                        </p:par>
                        <p:par>
                          <p:cTn id="12" fill="hold">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lide(fromBottom)">
                                      <p:cBhvr>
                                        <p:cTn id="15" dur="1000"/>
                                        <p:tgtEl>
                                          <p:spTgt spid="3">
                                            <p:txEl>
                                              <p:pRg st="1" end="1"/>
                                            </p:txEl>
                                          </p:spTgt>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1000"/>
                                        <p:tgtEl>
                                          <p:spTgt spid="3">
                                            <p:txEl>
                                              <p:pRg st="2" end="2"/>
                                            </p:txEl>
                                          </p:spTgt>
                                        </p:tgtEl>
                                      </p:cBhvr>
                                    </p:animEffect>
                                  </p:childTnLst>
                                </p:cTn>
                              </p:par>
                            </p:childTnLst>
                          </p:cTn>
                        </p:par>
                        <p:par>
                          <p:cTn id="20" fill="hold">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lide(fromBottom)">
                                      <p:cBhvr>
                                        <p:cTn id="23" dur="1000"/>
                                        <p:tgtEl>
                                          <p:spTgt spid="3">
                                            <p:txEl>
                                              <p:pRg st="3" end="3"/>
                                            </p:txEl>
                                          </p:spTgt>
                                        </p:tgtEl>
                                      </p:cBhvr>
                                    </p:animEffect>
                                  </p:childTnLst>
                                </p:cTn>
                              </p:par>
                            </p:childTnLst>
                          </p:cTn>
                        </p:par>
                        <p:par>
                          <p:cTn id="24" fill="hold">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1000"/>
                                        <p:tgtEl>
                                          <p:spTgt spid="3">
                                            <p:txEl>
                                              <p:pRg st="4" end="4"/>
                                            </p:txEl>
                                          </p:spTgt>
                                        </p:tgtEl>
                                      </p:cBhvr>
                                    </p:animEffect>
                                  </p:childTnLst>
                                </p:cTn>
                              </p:par>
                            </p:childTnLst>
                          </p:cTn>
                        </p:par>
                        <p:par>
                          <p:cTn id="28" fill="hold">
                            <p:stCondLst>
                              <p:cond delay="6000"/>
                            </p:stCondLst>
                            <p:childTnLst>
                              <p:par>
                                <p:cTn id="29" presetID="12" presetClass="entr" presetSubtype="4"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slide(fromBottom)">
                                      <p:cBhvr>
                                        <p:cTn id="31" dur="1000"/>
                                        <p:tgtEl>
                                          <p:spTgt spid="3">
                                            <p:txEl>
                                              <p:pRg st="5" end="5"/>
                                            </p:txEl>
                                          </p:spTgt>
                                        </p:tgtEl>
                                      </p:cBhvr>
                                    </p:animEffect>
                                  </p:childTnLst>
                                </p:cTn>
                              </p:par>
                            </p:childTnLst>
                          </p:cTn>
                        </p:par>
                        <p:par>
                          <p:cTn id="32" fill="hold">
                            <p:stCondLst>
                              <p:cond delay="7000"/>
                            </p:stCondLst>
                            <p:childTnLst>
                              <p:par>
                                <p:cTn id="33" presetID="12" presetClass="entr" presetSubtype="4"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slide(fromBottom)">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6304778"/>
          </a:xfrm>
        </p:spPr>
        <p:txBody>
          <a:bodyPr>
            <a:normAutofit/>
          </a:bodyPr>
          <a:lstStyle/>
          <a:p>
            <a:r>
              <a:rPr lang="ru-RU" sz="2200" dirty="0" smtClean="0">
                <a:latin typeface="Century" pitchFamily="18" charset="0"/>
              </a:rPr>
              <a:t>	Семья – первая социальная общность, которая закладывает основы личностных качеств ребёнка, здесь он обучается жить подлинной социальной жизнью, общей с другими людьми: делить горе и радость, ощущать единство с близкими родными. Открытость МБДОУ для семьи – обеспечение каждому родителю</a:t>
            </a:r>
            <a:br>
              <a:rPr lang="ru-RU" sz="2200" dirty="0" smtClean="0">
                <a:latin typeface="Century" pitchFamily="18" charset="0"/>
              </a:rPr>
            </a:br>
            <a:r>
              <a:rPr lang="ru-RU" sz="2200" dirty="0" smtClean="0">
                <a:latin typeface="Century" pitchFamily="18" charset="0"/>
              </a:rPr>
              <a:t/>
            </a:r>
            <a:br>
              <a:rPr lang="ru-RU" sz="2200" dirty="0" smtClean="0">
                <a:latin typeface="Century" pitchFamily="18" charset="0"/>
              </a:rPr>
            </a:br>
            <a:r>
              <a:rPr lang="ru-RU" sz="2200" dirty="0" smtClean="0">
                <a:latin typeface="Century" pitchFamily="18" charset="0"/>
              </a:rPr>
              <a:t>	Задача музыкального руководителя – раскрыть перед ними  актуальные вопросы музыкального развития ребёнка на каждой возрастной ступени дошкольного детства, заинтересовать, увлечь творческим процессом развития гармонического становления личности, его духовной и эмоциональной восприимчивости. Играть и творить – вот главная задача, определяющая получение удовольствия ребёнка от любого вида музыкальной деятельности.</a:t>
            </a:r>
            <a:r>
              <a:rPr lang="ru-RU" dirty="0" smtClean="0"/>
              <a:t/>
            </a:r>
            <a:br>
              <a:rPr lang="ru-RU" dirty="0" smtClean="0"/>
            </a:br>
            <a:endParaRPr lang="ru-RU"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5400000">
            <a:off x="3817879" y="3182965"/>
            <a:ext cx="1143008" cy="6207062"/>
          </a:xfrm>
        </p:spPr>
        <p:txBody>
          <a:bodyPr>
            <a:normAutofit fontScale="90000"/>
          </a:bodyPr>
          <a:lstStyle/>
          <a:p>
            <a:pPr algn="ctr"/>
            <a:r>
              <a:rPr lang="ru-RU" dirty="0" smtClean="0"/>
              <a:t>праздник посвященный </a:t>
            </a:r>
            <a:br>
              <a:rPr lang="ru-RU" dirty="0" smtClean="0"/>
            </a:br>
            <a:r>
              <a:rPr lang="ru-RU" dirty="0" smtClean="0"/>
              <a:t>международному женскому дню 8 марта</a:t>
            </a:r>
            <a:endParaRPr lang="ru-RU" dirty="0"/>
          </a:p>
        </p:txBody>
      </p:sp>
      <p:pic>
        <p:nvPicPr>
          <p:cNvPr id="5" name="Рисунок 4" descr="DSC_0080 - копия.JPG"/>
          <p:cNvPicPr>
            <a:picLocks noGrp="1" noChangeAspect="1"/>
          </p:cNvPicPr>
          <p:nvPr>
            <p:ph type="pic" idx="1"/>
          </p:nvPr>
        </p:nvPicPr>
        <p:blipFill>
          <a:blip r:embed="rId2" cstate="print"/>
          <a:srcRect l="5440" r="5440"/>
          <a:stretch>
            <a:fillRect/>
          </a:stretch>
        </p:blipFill>
        <p:spPr>
          <a:xfrm>
            <a:off x="1214414" y="285728"/>
            <a:ext cx="6948226" cy="519817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Рассматривание галереи картин</a:t>
            </a:r>
            <a:endParaRPr lang="ru-RU" dirty="0"/>
          </a:p>
        </p:txBody>
      </p:sp>
      <p:pic>
        <p:nvPicPr>
          <p:cNvPr id="7" name="Рисунок 6" descr="DSC04157.JPG"/>
          <p:cNvPicPr>
            <a:picLocks noGrp="1" noChangeAspect="1"/>
          </p:cNvPicPr>
          <p:nvPr>
            <p:ph type="pic" idx="1"/>
          </p:nvPr>
        </p:nvPicPr>
        <p:blipFill>
          <a:blip r:embed="rId2" cstate="print"/>
          <a:srcRect t="130" b="130"/>
          <a:stretch>
            <a:fillRect/>
          </a:stretch>
        </p:blip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SC_0066.JPG"/>
          <p:cNvPicPr>
            <a:picLocks noGrp="1" noChangeAspect="1"/>
          </p:cNvPicPr>
          <p:nvPr>
            <p:ph type="pic" idx="1"/>
          </p:nvPr>
        </p:nvPicPr>
        <p:blipFill>
          <a:blip r:embed="rId2" cstate="print"/>
          <a:srcRect l="5440" r="5440"/>
          <a:stretch>
            <a:fillRect/>
          </a:stretch>
        </p:blip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173</TotalTime>
  <Words>145</Words>
  <PresentationFormat>Экран (4:3)</PresentationFormat>
  <Paragraphs>34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Яркая</vt:lpstr>
      <vt:lpstr>Муниципальное бюджетное дошкольное образовательное учреждение города Керчи Республика Крым «Детский сад №52 «Жемчужинка» </vt:lpstr>
      <vt:lpstr>Музыка - могучий источник мысли.  Без музыкального воспитания невозможно полноценное умственное развитие ребёнка… Развивая чуткость ребёнка к музыке, мы облагораживаем его мысли, стремления”.         В.А.Сухомлинский </vt:lpstr>
      <vt:lpstr>Слайд 3</vt:lpstr>
      <vt:lpstr>Образовательная область   «Художественно – эстетическое развитие»  </vt:lpstr>
      <vt:lpstr>Целевые ориентиры на этапе  завершения дошкольного образования: </vt:lpstr>
      <vt:lpstr> Семья – первая социальная общность, которая закладывает основы личностных качеств ребёнка, здесь он обучается жить подлинной социальной жизнью, общей с другими людьми: делить горе и радость, ощущать единство с близкими родными. Открытость МБДОУ для семьи – обеспечение каждому родителю   Задача музыкального руководителя – раскрыть перед ними  актуальные вопросы музыкального развития ребёнка на каждой возрастной ступени дошкольного детства, заинтересовать, увлечь творческим процессом развития гармонического становления личности, его духовной и эмоциональной восприимчивости. Играть и творить – вот главная задача, определяющая получение удовольствия ребёнка от любого вида музыкальной деятельности. </vt:lpstr>
      <vt:lpstr>праздник посвященный  международному женскому дню 8 марта</vt:lpstr>
      <vt:lpstr>Рассматривание галереи картин</vt:lpstr>
      <vt:lpstr>Слайд 9</vt:lpstr>
      <vt:lpstr>Поликультурное воспитание</vt:lpstr>
      <vt:lpstr>Музыкальные инструменты народов мира</vt:lpstr>
      <vt:lpstr>Фестиваль «весёлые нотки»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дошкольное образовательное учреждение города Керчи Республика Крым «Детский сад №52 «Жемчужинка» </dc:title>
  <cp:lastModifiedBy>User</cp:lastModifiedBy>
  <cp:revision>18</cp:revision>
  <dcterms:modified xsi:type="dcterms:W3CDTF">2016-02-12T04:56:24Z</dcterms:modified>
</cp:coreProperties>
</file>